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4"/>
  </p:sldMasterIdLst>
  <p:sldIdLst>
    <p:sldId id="256" r:id="rId5"/>
    <p:sldId id="257" r:id="rId6"/>
    <p:sldId id="258" r:id="rId7"/>
    <p:sldId id="260" r:id="rId8"/>
    <p:sldId id="259" r:id="rId9"/>
    <p:sldId id="261" r:id="rId10"/>
    <p:sldId id="265" r:id="rId11"/>
    <p:sldId id="262"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4A6C39-F4CE-40D8-B2EA-4A452B809817}" v="40" dt="2022-12-23T05:05:34.1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64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04614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2278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0221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11229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7521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4142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6706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28286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81214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12/23/2022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2220614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12/23/2022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960261742"/>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0D5ECB1-AC85-4830-AF8E-3E8C2A1AC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9113106" cy="6858000"/>
          </a:xfrm>
          <a:custGeom>
            <a:avLst/>
            <a:gdLst>
              <a:gd name="connsiteX0" fmla="*/ 2227781 w 9113106"/>
              <a:gd name="connsiteY0" fmla="*/ 6858000 h 6858000"/>
              <a:gd name="connsiteX1" fmla="*/ 2227781 w 9113106"/>
              <a:gd name="connsiteY1" fmla="*/ 6858000 h 6858000"/>
              <a:gd name="connsiteX2" fmla="*/ 0 w 9113106"/>
              <a:gd name="connsiteY2" fmla="*/ 6858000 h 6858000"/>
              <a:gd name="connsiteX3" fmla="*/ 6010592 w 9113106"/>
              <a:gd name="connsiteY3" fmla="*/ 0 h 6858000"/>
              <a:gd name="connsiteX4" fmla="*/ 6885325 w 9113106"/>
              <a:gd name="connsiteY4" fmla="*/ 0 h 6858000"/>
              <a:gd name="connsiteX5" fmla="*/ 6885325 w 9113106"/>
              <a:gd name="connsiteY5" fmla="*/ 1543809 h 6858000"/>
              <a:gd name="connsiteX6" fmla="*/ 8238373 w 9113106"/>
              <a:gd name="connsiteY6" fmla="*/ 0 h 6858000"/>
              <a:gd name="connsiteX7" fmla="*/ 9113106 w 9113106"/>
              <a:gd name="connsiteY7" fmla="*/ 0 h 6858000"/>
              <a:gd name="connsiteX8" fmla="*/ 9113106 w 9113106"/>
              <a:gd name="connsiteY8" fmla="*/ 6857999 h 6858000"/>
              <a:gd name="connsiteX0" fmla="*/ 2227781 w 9113106"/>
              <a:gd name="connsiteY0" fmla="*/ 6858000 h 6858000"/>
              <a:gd name="connsiteX1" fmla="*/ 2227781 w 9113106"/>
              <a:gd name="connsiteY1" fmla="*/ 6858000 h 6858000"/>
              <a:gd name="connsiteX2" fmla="*/ 0 w 9113106"/>
              <a:gd name="connsiteY2" fmla="*/ 6858000 h 6858000"/>
              <a:gd name="connsiteX3" fmla="*/ 6010592 w 9113106"/>
              <a:gd name="connsiteY3" fmla="*/ 0 h 6858000"/>
              <a:gd name="connsiteX4" fmla="*/ 6885325 w 9113106"/>
              <a:gd name="connsiteY4" fmla="*/ 0 h 6858000"/>
              <a:gd name="connsiteX5" fmla="*/ 8238373 w 9113106"/>
              <a:gd name="connsiteY5" fmla="*/ 0 h 6858000"/>
              <a:gd name="connsiteX6" fmla="*/ 9113106 w 9113106"/>
              <a:gd name="connsiteY6" fmla="*/ 0 h 6858000"/>
              <a:gd name="connsiteX7" fmla="*/ 9113106 w 9113106"/>
              <a:gd name="connsiteY7" fmla="*/ 6857999 h 6858000"/>
              <a:gd name="connsiteX8" fmla="*/ 2227781 w 9113106"/>
              <a:gd name="connsiteY8" fmla="*/ 6858000 h 6858000"/>
              <a:gd name="connsiteX0" fmla="*/ 2227781 w 9113106"/>
              <a:gd name="connsiteY0" fmla="*/ 6858000 h 6858000"/>
              <a:gd name="connsiteX1" fmla="*/ 2227781 w 9113106"/>
              <a:gd name="connsiteY1" fmla="*/ 6858000 h 6858000"/>
              <a:gd name="connsiteX2" fmla="*/ 0 w 9113106"/>
              <a:gd name="connsiteY2" fmla="*/ 6858000 h 6858000"/>
              <a:gd name="connsiteX3" fmla="*/ 6010592 w 9113106"/>
              <a:gd name="connsiteY3" fmla="*/ 0 h 6858000"/>
              <a:gd name="connsiteX4" fmla="*/ 8238373 w 9113106"/>
              <a:gd name="connsiteY4" fmla="*/ 0 h 6858000"/>
              <a:gd name="connsiteX5" fmla="*/ 9113106 w 9113106"/>
              <a:gd name="connsiteY5" fmla="*/ 0 h 6858000"/>
              <a:gd name="connsiteX6" fmla="*/ 9113106 w 9113106"/>
              <a:gd name="connsiteY6" fmla="*/ 6857999 h 6858000"/>
              <a:gd name="connsiteX7" fmla="*/ 2227781 w 9113106"/>
              <a:gd name="connsiteY7" fmla="*/ 6858000 h 6858000"/>
              <a:gd name="connsiteX0" fmla="*/ 2227781 w 9113106"/>
              <a:gd name="connsiteY0" fmla="*/ 6858000 h 6858000"/>
              <a:gd name="connsiteX1" fmla="*/ 2227781 w 9113106"/>
              <a:gd name="connsiteY1" fmla="*/ 6858000 h 6858000"/>
              <a:gd name="connsiteX2" fmla="*/ 0 w 9113106"/>
              <a:gd name="connsiteY2" fmla="*/ 6858000 h 6858000"/>
              <a:gd name="connsiteX3" fmla="*/ 6010592 w 9113106"/>
              <a:gd name="connsiteY3" fmla="*/ 0 h 6858000"/>
              <a:gd name="connsiteX4" fmla="*/ 9113106 w 9113106"/>
              <a:gd name="connsiteY4" fmla="*/ 0 h 6858000"/>
              <a:gd name="connsiteX5" fmla="*/ 9113106 w 9113106"/>
              <a:gd name="connsiteY5" fmla="*/ 6857999 h 6858000"/>
              <a:gd name="connsiteX6" fmla="*/ 2227781 w 9113106"/>
              <a:gd name="connsiteY6" fmla="*/ 6858000 h 6858000"/>
              <a:gd name="connsiteX0" fmla="*/ 9113106 w 9113106"/>
              <a:gd name="connsiteY0" fmla="*/ 6857999 h 6858000"/>
              <a:gd name="connsiteX1" fmla="*/ 2227781 w 9113106"/>
              <a:gd name="connsiteY1" fmla="*/ 6858000 h 6858000"/>
              <a:gd name="connsiteX2" fmla="*/ 0 w 9113106"/>
              <a:gd name="connsiteY2" fmla="*/ 6858000 h 6858000"/>
              <a:gd name="connsiteX3" fmla="*/ 6010592 w 9113106"/>
              <a:gd name="connsiteY3" fmla="*/ 0 h 6858000"/>
              <a:gd name="connsiteX4" fmla="*/ 9113106 w 9113106"/>
              <a:gd name="connsiteY4" fmla="*/ 0 h 6858000"/>
              <a:gd name="connsiteX5" fmla="*/ 9113106 w 9113106"/>
              <a:gd name="connsiteY5" fmla="*/ 6857999 h 6858000"/>
              <a:gd name="connsiteX0" fmla="*/ 9113106 w 9113106"/>
              <a:gd name="connsiteY0" fmla="*/ 6857999 h 6858000"/>
              <a:gd name="connsiteX1" fmla="*/ 0 w 9113106"/>
              <a:gd name="connsiteY1" fmla="*/ 6858000 h 6858000"/>
              <a:gd name="connsiteX2" fmla="*/ 6010592 w 9113106"/>
              <a:gd name="connsiteY2" fmla="*/ 0 h 6858000"/>
              <a:gd name="connsiteX3" fmla="*/ 9113106 w 9113106"/>
              <a:gd name="connsiteY3" fmla="*/ 0 h 6858000"/>
              <a:gd name="connsiteX4" fmla="*/ 9113106 w 9113106"/>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106" h="6858000">
                <a:moveTo>
                  <a:pt x="9113106" y="6857999"/>
                </a:moveTo>
                <a:lnTo>
                  <a:pt x="0" y="6858000"/>
                </a:lnTo>
                <a:lnTo>
                  <a:pt x="6010592" y="0"/>
                </a:lnTo>
                <a:lnTo>
                  <a:pt x="9113106" y="0"/>
                </a:lnTo>
                <a:lnTo>
                  <a:pt x="9113106" y="6857999"/>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F74D03-BA29-EBB4-7F58-1187BE80A942}"/>
              </a:ext>
            </a:extLst>
          </p:cNvPr>
          <p:cNvSpPr>
            <a:spLocks noGrp="1"/>
          </p:cNvSpPr>
          <p:nvPr>
            <p:ph type="ctrTitle"/>
          </p:nvPr>
        </p:nvSpPr>
        <p:spPr>
          <a:xfrm>
            <a:off x="1143000" y="1181101"/>
            <a:ext cx="5793509" cy="2707408"/>
          </a:xfrm>
        </p:spPr>
        <p:txBody>
          <a:bodyPr vert="horz" lIns="91440" tIns="45720" rIns="91440" bIns="45720" rtlCol="0" anchor="t">
            <a:normAutofit fontScale="90000"/>
          </a:bodyPr>
          <a:lstStyle/>
          <a:p>
            <a:pPr>
              <a:lnSpc>
                <a:spcPct val="90000"/>
              </a:lnSpc>
            </a:pPr>
            <a:r>
              <a:rPr lang="en-US" sz="6000" dirty="0"/>
              <a:t>Airline</a:t>
            </a:r>
            <a:br>
              <a:rPr lang="en-US" sz="6000" dirty="0"/>
            </a:br>
            <a:r>
              <a:rPr lang="en-US" sz="6000" dirty="0"/>
              <a:t>Management</a:t>
            </a:r>
            <a:br>
              <a:rPr lang="en-US" sz="6000" dirty="0"/>
            </a:br>
            <a:r>
              <a:rPr lang="en-US" sz="6000" dirty="0"/>
              <a:t>System</a:t>
            </a:r>
          </a:p>
        </p:txBody>
      </p:sp>
      <p:sp>
        <p:nvSpPr>
          <p:cNvPr id="3" name="Subtitle 2">
            <a:extLst>
              <a:ext uri="{FF2B5EF4-FFF2-40B4-BE49-F238E27FC236}">
                <a16:creationId xmlns:a16="http://schemas.microsoft.com/office/drawing/2014/main" id="{E33586D2-D82B-5272-DB00-824D07291593}"/>
              </a:ext>
            </a:extLst>
          </p:cNvPr>
          <p:cNvSpPr>
            <a:spLocks noGrp="1"/>
          </p:cNvSpPr>
          <p:nvPr>
            <p:ph type="subTitle" idx="1"/>
          </p:nvPr>
        </p:nvSpPr>
        <p:spPr>
          <a:xfrm>
            <a:off x="1143001" y="4004805"/>
            <a:ext cx="2597190" cy="1814946"/>
          </a:xfrm>
        </p:spPr>
        <p:txBody>
          <a:bodyPr vert="horz" lIns="91440" tIns="45720" rIns="91440" bIns="45720" rtlCol="0" anchor="b">
            <a:normAutofit/>
          </a:bodyPr>
          <a:lstStyle/>
          <a:p>
            <a:r>
              <a:rPr lang="en-US" dirty="0"/>
              <a:t>Database Systems </a:t>
            </a:r>
          </a:p>
          <a:p>
            <a:r>
              <a:rPr lang="en-US" dirty="0"/>
              <a:t>End Semester Project</a:t>
            </a:r>
          </a:p>
          <a:p>
            <a:r>
              <a:rPr lang="en-US" dirty="0"/>
              <a:t>BSCS-11-C</a:t>
            </a:r>
          </a:p>
        </p:txBody>
      </p:sp>
      <p:pic>
        <p:nvPicPr>
          <p:cNvPr id="4" name="Picture 3">
            <a:extLst>
              <a:ext uri="{FF2B5EF4-FFF2-40B4-BE49-F238E27FC236}">
                <a16:creationId xmlns:a16="http://schemas.microsoft.com/office/drawing/2014/main" id="{43318C47-462E-FD5C-EA16-947FB1EFA1C0}"/>
              </a:ext>
            </a:extLst>
          </p:cNvPr>
          <p:cNvPicPr>
            <a:picLocks noChangeAspect="1"/>
          </p:cNvPicPr>
          <p:nvPr/>
        </p:nvPicPr>
        <p:blipFill rotWithShape="1">
          <a:blip r:embed="rId2">
            <a:extLst>
              <a:ext uri="{28A0092B-C50C-407E-A947-70E740481C1C}">
                <a14:useLocalDpi xmlns:a14="http://schemas.microsoft.com/office/drawing/2010/main" val="0"/>
              </a:ext>
            </a:extLst>
          </a:blip>
          <a:srcRect l="12686" r="12686"/>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20" name="Freeform: Shape 19">
            <a:extLst>
              <a:ext uri="{FF2B5EF4-FFF2-40B4-BE49-F238E27FC236}">
                <a16:creationId xmlns:a16="http://schemas.microsoft.com/office/drawing/2014/main" id="{FD1C9DFA-A617-4257-95D3-CE862A146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6675"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ubtitle 2">
            <a:extLst>
              <a:ext uri="{FF2B5EF4-FFF2-40B4-BE49-F238E27FC236}">
                <a16:creationId xmlns:a16="http://schemas.microsoft.com/office/drawing/2014/main" id="{E11B64D7-92AB-CE70-46A0-7F93006D296E}"/>
              </a:ext>
            </a:extLst>
          </p:cNvPr>
          <p:cNvSpPr txBox="1">
            <a:spLocks/>
          </p:cNvSpPr>
          <p:nvPr/>
        </p:nvSpPr>
        <p:spPr>
          <a:xfrm>
            <a:off x="8092132" y="4504749"/>
            <a:ext cx="4327949" cy="1674370"/>
          </a:xfrm>
          <a:prstGeom prst="rect">
            <a:avLst/>
          </a:prstGeom>
        </p:spPr>
        <p:txBody>
          <a:bodyPr vert="horz" lIns="91440" tIns="45720" rIns="91440" bIns="45720" rtlCol="0">
            <a:normAutofit/>
          </a:bodyPr>
          <a:lstStyle>
            <a:lvl1pPr marL="0" indent="0" algn="ctr" defTabSz="914400" rtl="0" eaLnBrk="1" latinLnBrk="0" hangingPunct="1">
              <a:lnSpc>
                <a:spcPct val="125000"/>
              </a:lnSpc>
              <a:spcBef>
                <a:spcPts val="1000"/>
              </a:spcBef>
              <a:buClr>
                <a:schemeClr val="accent3"/>
              </a:buClr>
              <a:buFont typeface="Wingdings" panose="05000000000000000000" pitchFamily="2" charset="2"/>
              <a:buNone/>
              <a:defRPr sz="2400" i="0" kern="1200" spc="50" baseline="0">
                <a:solidFill>
                  <a:schemeClr val="tx1">
                    <a:alpha val="60000"/>
                  </a:schemeClr>
                </a:solidFill>
                <a:latin typeface="+mn-lt"/>
                <a:ea typeface="+mn-ea"/>
                <a:cs typeface="+mn-cs"/>
              </a:defRPr>
            </a:lvl1pPr>
            <a:lvl2pPr marL="457200" indent="0" algn="ctr"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914400" indent="0" algn="ctr" defTabSz="914400" rtl="0" eaLnBrk="1" latinLnBrk="0" hangingPunct="1">
              <a:lnSpc>
                <a:spcPct val="150000"/>
              </a:lnSpc>
              <a:spcBef>
                <a:spcPts val="500"/>
              </a:spcBef>
              <a:buClr>
                <a:schemeClr val="accent3"/>
              </a:buClr>
              <a:buFont typeface="Wingdings" panose="05000000000000000000" pitchFamily="2" charset="2"/>
              <a:buNone/>
              <a:defRPr sz="1800" kern="1200" spc="50">
                <a:solidFill>
                  <a:schemeClr val="tx1">
                    <a:alpha val="60000"/>
                  </a:schemeClr>
                </a:solidFill>
                <a:latin typeface="+mn-lt"/>
                <a:ea typeface="+mn-ea"/>
                <a:cs typeface="+mn-cs"/>
              </a:defRPr>
            </a:lvl3pPr>
            <a:lvl4pPr marL="1371600" indent="0" algn="ctr" defTabSz="914400" rtl="0" eaLnBrk="1" latinLnBrk="0" hangingPunct="1">
              <a:lnSpc>
                <a:spcPct val="150000"/>
              </a:lnSpc>
              <a:spcBef>
                <a:spcPts val="500"/>
              </a:spcBef>
              <a:buClr>
                <a:schemeClr val="accent3"/>
              </a:buClr>
              <a:buFontTx/>
              <a:buNone/>
              <a:defRPr sz="1600" b="0" i="1" kern="1200" spc="50" baseline="0">
                <a:solidFill>
                  <a:schemeClr val="tx1">
                    <a:alpha val="60000"/>
                  </a:schemeClr>
                </a:solidFill>
                <a:latin typeface="+mn-lt"/>
                <a:ea typeface="+mn-ea"/>
                <a:cs typeface="+mn-cs"/>
              </a:defRPr>
            </a:lvl4pPr>
            <a:lvl5pPr marL="1828800" indent="0" algn="ctr" defTabSz="914400" rtl="0" eaLnBrk="1" latinLnBrk="0" hangingPunct="1">
              <a:lnSpc>
                <a:spcPct val="150000"/>
              </a:lnSpc>
              <a:spcBef>
                <a:spcPts val="500"/>
              </a:spcBef>
              <a:buClr>
                <a:schemeClr val="accent3"/>
              </a:buClr>
              <a:buFont typeface="Wingdings" panose="05000000000000000000" pitchFamily="2" charset="2"/>
              <a:buNone/>
              <a:defRPr sz="1600" kern="1200" spc="5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5000"/>
              </a:lnSpc>
            </a:pPr>
            <a:r>
              <a:rPr lang="en-US" sz="1500" dirty="0"/>
              <a:t>Group Members:</a:t>
            </a:r>
          </a:p>
          <a:p>
            <a:pPr algn="l">
              <a:lnSpc>
                <a:spcPct val="115000"/>
              </a:lnSpc>
            </a:pPr>
            <a:r>
              <a:rPr lang="en-US" sz="1500" dirty="0"/>
              <a:t>Mahad </a:t>
            </a:r>
            <a:r>
              <a:rPr lang="en-US" sz="1500" dirty="0" err="1"/>
              <a:t>Mohtashim</a:t>
            </a:r>
            <a:r>
              <a:rPr lang="en-US" sz="1500" dirty="0"/>
              <a:t> – 379889</a:t>
            </a:r>
          </a:p>
          <a:p>
            <a:pPr algn="l">
              <a:lnSpc>
                <a:spcPct val="115000"/>
              </a:lnSpc>
            </a:pPr>
            <a:r>
              <a:rPr lang="en-US" sz="1500" dirty="0"/>
              <a:t>Mehar AliAhmed – 366651</a:t>
            </a:r>
          </a:p>
          <a:p>
            <a:pPr algn="l">
              <a:lnSpc>
                <a:spcPct val="115000"/>
              </a:lnSpc>
            </a:pPr>
            <a:r>
              <a:rPr lang="en-US" sz="1500" dirty="0"/>
              <a:t>Muhammad Hamza Aamir - 382725</a:t>
            </a:r>
          </a:p>
          <a:p>
            <a:pPr algn="l">
              <a:lnSpc>
                <a:spcPct val="115000"/>
              </a:lnSpc>
            </a:pPr>
            <a:endParaRPr lang="en-US" sz="1500" dirty="0"/>
          </a:p>
        </p:txBody>
      </p:sp>
    </p:spTree>
    <p:extLst>
      <p:ext uri="{BB962C8B-B14F-4D97-AF65-F5344CB8AC3E}">
        <p14:creationId xmlns:p14="http://schemas.microsoft.com/office/powerpoint/2010/main" val="759779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875A-9803-99D6-5F33-0EB66DD0E7B4}"/>
              </a:ext>
            </a:extLst>
          </p:cNvPr>
          <p:cNvSpPr>
            <a:spLocks noGrp="1"/>
          </p:cNvSpPr>
          <p:nvPr>
            <p:ph type="title"/>
          </p:nvPr>
        </p:nvSpPr>
        <p:spPr>
          <a:xfrm>
            <a:off x="1143000" y="2748551"/>
            <a:ext cx="9905999" cy="1360898"/>
          </a:xfrm>
        </p:spPr>
        <p:txBody>
          <a:bodyPr/>
          <a:lstStyle/>
          <a:p>
            <a:pPr algn="ctr"/>
            <a:r>
              <a:rPr lang="en-US" dirty="0"/>
              <a:t>Thank You !</a:t>
            </a:r>
          </a:p>
        </p:txBody>
      </p:sp>
      <p:sp>
        <p:nvSpPr>
          <p:cNvPr id="4" name="Subtitle 2">
            <a:extLst>
              <a:ext uri="{FF2B5EF4-FFF2-40B4-BE49-F238E27FC236}">
                <a16:creationId xmlns:a16="http://schemas.microsoft.com/office/drawing/2014/main" id="{705CA01D-8D95-4A11-F7DE-02149B97E5AB}"/>
              </a:ext>
            </a:extLst>
          </p:cNvPr>
          <p:cNvSpPr txBox="1">
            <a:spLocks/>
          </p:cNvSpPr>
          <p:nvPr/>
        </p:nvSpPr>
        <p:spPr>
          <a:xfrm>
            <a:off x="1458545" y="3915419"/>
            <a:ext cx="9274907" cy="388059"/>
          </a:xfrm>
          <a:prstGeom prst="rect">
            <a:avLst/>
          </a:prstGeom>
        </p:spPr>
        <p:txBody>
          <a:bodyPr vert="horz" lIns="91440" tIns="45720" rIns="91440" bIns="45720" rtlCol="0" anchor="b">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Have a safe journey!</a:t>
            </a:r>
          </a:p>
        </p:txBody>
      </p:sp>
      <p:pic>
        <p:nvPicPr>
          <p:cNvPr id="10" name="Picture 9" descr="A plane flying in the sky&#10;&#10;Description automatically generated with low confidence">
            <a:extLst>
              <a:ext uri="{FF2B5EF4-FFF2-40B4-BE49-F238E27FC236}">
                <a16:creationId xmlns:a16="http://schemas.microsoft.com/office/drawing/2014/main" id="{1A707381-7308-EFD3-61DD-301240D62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640" y="1870042"/>
            <a:ext cx="1646716" cy="1757017"/>
          </a:xfrm>
          <a:prstGeom prst="rect">
            <a:avLst/>
          </a:prstGeom>
        </p:spPr>
      </p:pic>
    </p:spTree>
    <p:extLst>
      <p:ext uri="{BB962C8B-B14F-4D97-AF65-F5344CB8AC3E}">
        <p14:creationId xmlns:p14="http://schemas.microsoft.com/office/powerpoint/2010/main" val="4021295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2">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4">
            <a:extLst>
              <a:ext uri="{FF2B5EF4-FFF2-40B4-BE49-F238E27FC236}">
                <a16:creationId xmlns:a16="http://schemas.microsoft.com/office/drawing/2014/main" id="{A8FC12C0-26A5-495A-9358-36220BD53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55"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irplane in flight over clouds">
            <a:extLst>
              <a:ext uri="{FF2B5EF4-FFF2-40B4-BE49-F238E27FC236}">
                <a16:creationId xmlns:a16="http://schemas.microsoft.com/office/drawing/2014/main" id="{564AC30D-6512-520F-9B2C-5C9E2F856E29}"/>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12100" r="-1" b="-1"/>
          <a:stretch/>
        </p:blipFill>
        <p:spPr>
          <a:xfrm>
            <a:off x="11632" y="10"/>
            <a:ext cx="6885325" cy="6857990"/>
          </a:xfrm>
          <a:custGeom>
            <a:avLst/>
            <a:gdLst/>
            <a:ahLst/>
            <a:cxnLst/>
            <a:rect l="l" t="t" r="r" b="b"/>
            <a:pathLst>
              <a:path w="6885325" h="6858000">
                <a:moveTo>
                  <a:pt x="6885325" y="0"/>
                </a:moveTo>
                <a:lnTo>
                  <a:pt x="874733" y="6858000"/>
                </a:lnTo>
                <a:lnTo>
                  <a:pt x="0" y="6858000"/>
                </a:lnTo>
                <a:lnTo>
                  <a:pt x="0" y="1"/>
                </a:lnTo>
                <a:close/>
              </a:path>
            </a:pathLst>
          </a:custGeom>
        </p:spPr>
      </p:pic>
      <p:sp>
        <p:nvSpPr>
          <p:cNvPr id="2" name="Title 1">
            <a:extLst>
              <a:ext uri="{FF2B5EF4-FFF2-40B4-BE49-F238E27FC236}">
                <a16:creationId xmlns:a16="http://schemas.microsoft.com/office/drawing/2014/main" id="{D8FC9F7C-0DE2-5595-5367-BCFFE2B1B97C}"/>
              </a:ext>
            </a:extLst>
          </p:cNvPr>
          <p:cNvSpPr>
            <a:spLocks noGrp="1"/>
          </p:cNvSpPr>
          <p:nvPr>
            <p:ph type="title"/>
          </p:nvPr>
        </p:nvSpPr>
        <p:spPr>
          <a:xfrm>
            <a:off x="1143001" y="1207629"/>
            <a:ext cx="3497580" cy="1958340"/>
          </a:xfrm>
        </p:spPr>
        <p:txBody>
          <a:bodyPr anchor="t">
            <a:normAutofit/>
          </a:bodyPr>
          <a:lstStyle/>
          <a:p>
            <a:r>
              <a:rPr lang="en-US" sz="4400" dirty="0">
                <a:solidFill>
                  <a:srgbClr val="FFFFFF"/>
                </a:solidFill>
              </a:rPr>
              <a:t>Introduction to the Idea:</a:t>
            </a:r>
          </a:p>
        </p:txBody>
      </p:sp>
      <p:sp>
        <p:nvSpPr>
          <p:cNvPr id="3" name="Content Placeholder 2">
            <a:extLst>
              <a:ext uri="{FF2B5EF4-FFF2-40B4-BE49-F238E27FC236}">
                <a16:creationId xmlns:a16="http://schemas.microsoft.com/office/drawing/2014/main" id="{941CB3EA-7B7D-2CE0-4787-0DD569204DC3}"/>
              </a:ext>
            </a:extLst>
          </p:cNvPr>
          <p:cNvSpPr>
            <a:spLocks noGrp="1"/>
          </p:cNvSpPr>
          <p:nvPr>
            <p:ph idx="1"/>
          </p:nvPr>
        </p:nvSpPr>
        <p:spPr>
          <a:xfrm>
            <a:off x="4848788" y="1243253"/>
            <a:ext cx="6267449" cy="4897557"/>
          </a:xfrm>
        </p:spPr>
        <p:txBody>
          <a:bodyPr anchor="b">
            <a:normAutofit/>
          </a:bodyPr>
          <a:lstStyle/>
          <a:p>
            <a:pPr>
              <a:lnSpc>
                <a:spcPct val="110000"/>
              </a:lnSpc>
              <a:spcBef>
                <a:spcPts val="0"/>
              </a:spcBef>
            </a:pPr>
            <a:r>
              <a:rPr lang="en-GB" sz="1700" dirty="0">
                <a:effectLst/>
                <a:ea typeface="Calibri" panose="020F0502020204030204" pitchFamily="34" charset="0"/>
                <a:cs typeface="Arial" panose="020B0604020202020204" pitchFamily="34" charset="0"/>
              </a:rPr>
              <a:t>Air travel is the most popular transport system around the globe, yet the complexities attached with it amplify with an increasing demand.</a:t>
            </a:r>
            <a:endParaRPr lang="en-US" sz="1700" dirty="0">
              <a:effectLst/>
              <a:ea typeface="Calibri" panose="020F0502020204030204" pitchFamily="34" charset="0"/>
              <a:cs typeface="Arial" panose="020B0604020202020204" pitchFamily="34" charset="0"/>
            </a:endParaRPr>
          </a:p>
          <a:p>
            <a:pPr>
              <a:lnSpc>
                <a:spcPct val="110000"/>
              </a:lnSpc>
              <a:spcBef>
                <a:spcPts val="0"/>
              </a:spcBef>
            </a:pPr>
            <a:r>
              <a:rPr lang="en-GB" sz="1700" dirty="0">
                <a:effectLst/>
                <a:ea typeface="Calibri" panose="020F0502020204030204" pitchFamily="34" charset="0"/>
                <a:cs typeface="Arial" panose="020B0604020202020204" pitchFamily="34" charset="0"/>
              </a:rPr>
              <a:t>Recent studies show that every second about 270 flights take off and make landing.</a:t>
            </a:r>
            <a:endParaRPr lang="en-US" sz="1700" dirty="0">
              <a:effectLst/>
              <a:ea typeface="Calibri" panose="020F0502020204030204" pitchFamily="34" charset="0"/>
              <a:cs typeface="Arial" panose="020B0604020202020204" pitchFamily="34" charset="0"/>
            </a:endParaRPr>
          </a:p>
          <a:p>
            <a:pPr>
              <a:lnSpc>
                <a:spcPct val="110000"/>
              </a:lnSpc>
              <a:spcBef>
                <a:spcPts val="0"/>
              </a:spcBef>
            </a:pPr>
            <a:r>
              <a:rPr lang="en-GB" sz="1700" dirty="0">
                <a:effectLst/>
                <a:ea typeface="Calibri" panose="020F0502020204030204" pitchFamily="34" charset="0"/>
                <a:cs typeface="Arial" panose="020B0604020202020204" pitchFamily="34" charset="0"/>
              </a:rPr>
              <a:t>Hence an updated system is the need of today therefore we have worked on an improvised and a robust flight database model.</a:t>
            </a:r>
            <a:endParaRPr lang="en-US" sz="1700" dirty="0">
              <a:effectLst/>
              <a:ea typeface="Calibri" panose="020F0502020204030204" pitchFamily="34" charset="0"/>
              <a:cs typeface="Arial" panose="020B0604020202020204" pitchFamily="34" charset="0"/>
            </a:endParaRPr>
          </a:p>
          <a:p>
            <a:pPr>
              <a:lnSpc>
                <a:spcPct val="110000"/>
              </a:lnSpc>
              <a:spcBef>
                <a:spcPts val="0"/>
              </a:spcBef>
            </a:pPr>
            <a:r>
              <a:rPr lang="en-GB" sz="1700" dirty="0">
                <a:effectLst/>
                <a:ea typeface="Calibri" panose="020F0502020204030204" pitchFamily="34" charset="0"/>
                <a:cs typeface="Arial" panose="020B0604020202020204" pitchFamily="34" charset="0"/>
              </a:rPr>
              <a:t> It allows to effectively implement the functionalities coupled with it.</a:t>
            </a:r>
            <a:endParaRPr lang="en-US" sz="1700" dirty="0">
              <a:effectLst/>
              <a:ea typeface="Calibri" panose="020F0502020204030204" pitchFamily="34" charset="0"/>
              <a:cs typeface="Arial" panose="020B0604020202020204" pitchFamily="34" charset="0"/>
            </a:endParaRPr>
          </a:p>
          <a:p>
            <a:pPr>
              <a:lnSpc>
                <a:spcPct val="110000"/>
              </a:lnSpc>
              <a:spcBef>
                <a:spcPts val="0"/>
              </a:spcBef>
              <a:spcAft>
                <a:spcPts val="800"/>
              </a:spcAft>
            </a:pPr>
            <a:r>
              <a:rPr lang="en-GB" sz="1700" dirty="0">
                <a:effectLst/>
                <a:ea typeface="Calibri" panose="020F0502020204030204" pitchFamily="34" charset="0"/>
                <a:cs typeface="Arial" panose="020B0604020202020204" pitchFamily="34" charset="0"/>
              </a:rPr>
              <a:t>Database system operations can be easily employed to handle the huge amount of data ranging from passenger details to flight details in the field of flight handling.</a:t>
            </a:r>
          </a:p>
          <a:p>
            <a:pPr>
              <a:lnSpc>
                <a:spcPct val="110000"/>
              </a:lnSpc>
              <a:spcBef>
                <a:spcPts val="0"/>
              </a:spcBef>
              <a:spcAft>
                <a:spcPts val="800"/>
              </a:spcAft>
            </a:pPr>
            <a:r>
              <a:rPr lang="en-GB" sz="1700" dirty="0">
                <a:ea typeface="Calibri" panose="020F0502020204030204" pitchFamily="34" charset="0"/>
                <a:cs typeface="Arial" panose="020B0604020202020204" pitchFamily="34" charset="0"/>
              </a:rPr>
              <a:t>The idea is to manage all the data related to airline companies in an efficient way to make management easy.</a:t>
            </a:r>
            <a:endParaRPr lang="en-US" sz="1700" dirty="0">
              <a:effectLst/>
              <a:ea typeface="Calibri" panose="020F0502020204030204" pitchFamily="34" charset="0"/>
              <a:cs typeface="Arial" panose="020B0604020202020204" pitchFamily="34" charset="0"/>
            </a:endParaRPr>
          </a:p>
          <a:p>
            <a:pPr>
              <a:lnSpc>
                <a:spcPct val="110000"/>
              </a:lnSpc>
            </a:pPr>
            <a:endParaRPr lang="en-US" sz="1700" dirty="0"/>
          </a:p>
        </p:txBody>
      </p:sp>
      <p:cxnSp>
        <p:nvCxnSpPr>
          <p:cNvPr id="24" name="Straight Connector 16">
            <a:extLst>
              <a:ext uri="{FF2B5EF4-FFF2-40B4-BE49-F238E27FC236}">
                <a16:creationId xmlns:a16="http://schemas.microsoft.com/office/drawing/2014/main" id="{25F94957-FA6A-49F1-B474-9B199C91C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25EF2B41-6D3A-E366-B956-D304305FAC95}"/>
              </a:ext>
            </a:extLst>
          </p:cNvPr>
          <p:cNvGraphicFramePr>
            <a:graphicFrameLocks noGrp="1"/>
          </p:cNvGraphicFramePr>
          <p:nvPr>
            <p:extLst>
              <p:ext uri="{D42A27DB-BD31-4B8C-83A1-F6EECF244321}">
                <p14:modId xmlns:p14="http://schemas.microsoft.com/office/powerpoint/2010/main" val="3938255090"/>
              </p:ext>
            </p:extLst>
          </p:nvPr>
        </p:nvGraphicFramePr>
        <p:xfrm>
          <a:off x="299719" y="2926945"/>
          <a:ext cx="4481831" cy="2615376"/>
        </p:xfrm>
        <a:graphic>
          <a:graphicData uri="http://schemas.openxmlformats.org/drawingml/2006/table">
            <a:tbl>
              <a:tblPr firstRow="1" firstCol="1" bandRow="1">
                <a:tableStyleId>{C083E6E3-FA7D-4D7B-A595-EF9225AFEA82}</a:tableStyleId>
              </a:tblPr>
              <a:tblGrid>
                <a:gridCol w="1636947">
                  <a:extLst>
                    <a:ext uri="{9D8B030D-6E8A-4147-A177-3AD203B41FA5}">
                      <a16:colId xmlns:a16="http://schemas.microsoft.com/office/drawing/2014/main" val="1907300282"/>
                    </a:ext>
                  </a:extLst>
                </a:gridCol>
                <a:gridCol w="1350781">
                  <a:extLst>
                    <a:ext uri="{9D8B030D-6E8A-4147-A177-3AD203B41FA5}">
                      <a16:colId xmlns:a16="http://schemas.microsoft.com/office/drawing/2014/main" val="3670399984"/>
                    </a:ext>
                  </a:extLst>
                </a:gridCol>
                <a:gridCol w="1494103">
                  <a:extLst>
                    <a:ext uri="{9D8B030D-6E8A-4147-A177-3AD203B41FA5}">
                      <a16:colId xmlns:a16="http://schemas.microsoft.com/office/drawing/2014/main" val="2817553515"/>
                    </a:ext>
                  </a:extLst>
                </a:gridCol>
              </a:tblGrid>
              <a:tr h="0">
                <a:tc>
                  <a:txBody>
                    <a:bodyPr/>
                    <a:lstStyle/>
                    <a:p>
                      <a:pPr marL="0" marR="0">
                        <a:lnSpc>
                          <a:spcPct val="107000"/>
                        </a:lnSpc>
                        <a:spcBef>
                          <a:spcPts val="0"/>
                        </a:spcBef>
                        <a:spcAft>
                          <a:spcPts val="0"/>
                        </a:spcAft>
                      </a:pPr>
                      <a:r>
                        <a:rPr lang="en-GB" sz="1100" dirty="0">
                          <a:effectLst/>
                          <a:latin typeface="Walbaum Display (Body)"/>
                        </a:rPr>
                        <a:t>Flight Tracking</a:t>
                      </a:r>
                      <a:endParaRPr lang="en-US" sz="1100" dirty="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74997683"/>
                  </a:ext>
                </a:extLst>
              </a:tr>
              <a:tr h="0">
                <a:tc>
                  <a:txBody>
                    <a:bodyPr/>
                    <a:lstStyle/>
                    <a:p>
                      <a:pPr marL="0" marR="0">
                        <a:lnSpc>
                          <a:spcPct val="107000"/>
                        </a:lnSpc>
                        <a:spcBef>
                          <a:spcPts val="0"/>
                        </a:spcBef>
                        <a:spcAft>
                          <a:spcPts val="0"/>
                        </a:spcAft>
                      </a:pPr>
                      <a:r>
                        <a:rPr lang="en-GB" sz="1100">
                          <a:effectLst/>
                          <a:latin typeface="Walbaum Display (Body)"/>
                        </a:rPr>
                        <a:t>Passenger Biodata</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85937294"/>
                  </a:ext>
                </a:extLst>
              </a:tr>
              <a:tr h="0">
                <a:tc>
                  <a:txBody>
                    <a:bodyPr/>
                    <a:lstStyle/>
                    <a:p>
                      <a:pPr marL="0" marR="0">
                        <a:lnSpc>
                          <a:spcPct val="107000"/>
                        </a:lnSpc>
                        <a:spcBef>
                          <a:spcPts val="0"/>
                        </a:spcBef>
                        <a:spcAft>
                          <a:spcPts val="0"/>
                        </a:spcAft>
                      </a:pPr>
                      <a:r>
                        <a:rPr lang="en-GB" sz="1100" dirty="0">
                          <a:effectLst/>
                          <a:latin typeface="Walbaum Display (Body)"/>
                        </a:rPr>
                        <a:t>Air traffic Information</a:t>
                      </a:r>
                      <a:endParaRPr lang="en-US" sz="1100" dirty="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50364831"/>
                  </a:ext>
                </a:extLst>
              </a:tr>
              <a:tr h="0">
                <a:tc>
                  <a:txBody>
                    <a:bodyPr/>
                    <a:lstStyle/>
                    <a:p>
                      <a:pPr marL="0" marR="0">
                        <a:lnSpc>
                          <a:spcPct val="107000"/>
                        </a:lnSpc>
                        <a:spcBef>
                          <a:spcPts val="0"/>
                        </a:spcBef>
                        <a:spcAft>
                          <a:spcPts val="0"/>
                        </a:spcAft>
                      </a:pPr>
                      <a:r>
                        <a:rPr lang="en-GB" sz="1100">
                          <a:effectLst/>
                          <a:latin typeface="Walbaum Display (Body)"/>
                        </a:rPr>
                        <a:t>Luggage Tracking</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dirty="0">
                          <a:effectLst/>
                          <a:latin typeface="Walbaum Display (Body)"/>
                        </a:rPr>
                        <a:t> </a:t>
                      </a:r>
                      <a:endParaRPr lang="en-US" sz="1100" dirty="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dirty="0">
                          <a:effectLst/>
                          <a:latin typeface="Walbaum Display (Body)"/>
                        </a:rPr>
                        <a:t> </a:t>
                      </a:r>
                      <a:endParaRPr lang="en-US" sz="1100" dirty="0">
                        <a:effectLst/>
                        <a:latin typeface="Walbaum Display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70201679"/>
                  </a:ext>
                </a:extLst>
              </a:tr>
              <a:tr h="0">
                <a:tc>
                  <a:txBody>
                    <a:bodyPr/>
                    <a:lstStyle/>
                    <a:p>
                      <a:pPr marL="0" marR="0">
                        <a:lnSpc>
                          <a:spcPct val="107000"/>
                        </a:lnSpc>
                        <a:spcBef>
                          <a:spcPts val="0"/>
                        </a:spcBef>
                        <a:spcAft>
                          <a:spcPts val="0"/>
                        </a:spcAft>
                      </a:pPr>
                      <a:r>
                        <a:rPr lang="en-GB" sz="1100" dirty="0">
                          <a:effectLst/>
                          <a:latin typeface="Walbaum Display (Body)"/>
                        </a:rPr>
                        <a:t>Airports</a:t>
                      </a:r>
                      <a:endParaRPr lang="en-US" sz="1100" dirty="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40375284"/>
                  </a:ext>
                </a:extLst>
              </a:tr>
              <a:tr h="0">
                <a:tc>
                  <a:txBody>
                    <a:bodyPr/>
                    <a:lstStyle/>
                    <a:p>
                      <a:pPr marL="0" marR="0">
                        <a:lnSpc>
                          <a:spcPct val="107000"/>
                        </a:lnSpc>
                        <a:spcBef>
                          <a:spcPts val="0"/>
                        </a:spcBef>
                        <a:spcAft>
                          <a:spcPts val="0"/>
                        </a:spcAft>
                      </a:pPr>
                      <a:r>
                        <a:rPr lang="en-GB" sz="1100">
                          <a:effectLst/>
                          <a:latin typeface="Walbaum Display (Body)"/>
                        </a:rPr>
                        <a:t>Airplane Details</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31308049"/>
                  </a:ext>
                </a:extLst>
              </a:tr>
              <a:tr h="0">
                <a:tc>
                  <a:txBody>
                    <a:bodyPr/>
                    <a:lstStyle/>
                    <a:p>
                      <a:pPr marL="0" marR="0">
                        <a:lnSpc>
                          <a:spcPct val="107000"/>
                        </a:lnSpc>
                        <a:spcBef>
                          <a:spcPts val="0"/>
                        </a:spcBef>
                        <a:spcAft>
                          <a:spcPts val="0"/>
                        </a:spcAft>
                      </a:pPr>
                      <a:r>
                        <a:rPr lang="en-GB" sz="1100">
                          <a:effectLst/>
                          <a:latin typeface="Walbaum Display (Body)"/>
                        </a:rPr>
                        <a:t>Country</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46752149"/>
                  </a:ext>
                </a:extLst>
              </a:tr>
              <a:tr h="0">
                <a:tc>
                  <a:txBody>
                    <a:bodyPr/>
                    <a:lstStyle/>
                    <a:p>
                      <a:pPr marL="0" marR="0">
                        <a:lnSpc>
                          <a:spcPct val="107000"/>
                        </a:lnSpc>
                        <a:spcBef>
                          <a:spcPts val="0"/>
                        </a:spcBef>
                        <a:spcAft>
                          <a:spcPts val="0"/>
                        </a:spcAft>
                      </a:pPr>
                      <a:r>
                        <a:rPr lang="en-GB" sz="1100">
                          <a:effectLst/>
                          <a:latin typeface="Walbaum Display (Body)"/>
                        </a:rPr>
                        <a:t>Pilots Information</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Luggage Team</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79463630"/>
                  </a:ext>
                </a:extLst>
              </a:tr>
              <a:tr h="0">
                <a:tc>
                  <a:txBody>
                    <a:bodyPr/>
                    <a:lstStyle/>
                    <a:p>
                      <a:pPr marL="0" marR="0">
                        <a:lnSpc>
                          <a:spcPct val="107000"/>
                        </a:lnSpc>
                        <a:spcBef>
                          <a:spcPts val="0"/>
                        </a:spcBef>
                        <a:spcAft>
                          <a:spcPts val="0"/>
                        </a:spcAft>
                      </a:pPr>
                      <a:r>
                        <a:rPr lang="en-GB" sz="1100">
                          <a:effectLst/>
                          <a:latin typeface="Walbaum Display (Body)"/>
                        </a:rPr>
                        <a:t>Crew Members Information</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Road Transport</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Planes Tracking and map</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lnB>
                      <a:noFill/>
                    </a:lnB>
                  </a:tcPr>
                </a:tc>
                <a:extLst>
                  <a:ext uri="{0D108BD9-81ED-4DB2-BD59-A6C34878D82A}">
                    <a16:rowId xmlns:a16="http://schemas.microsoft.com/office/drawing/2014/main" val="1307093593"/>
                  </a:ext>
                </a:extLst>
              </a:tr>
              <a:tr h="0">
                <a:tc>
                  <a:txBody>
                    <a:bodyPr/>
                    <a:lstStyle/>
                    <a:p>
                      <a:pPr marL="0" marR="0">
                        <a:lnSpc>
                          <a:spcPct val="107000"/>
                        </a:lnSpc>
                        <a:spcBef>
                          <a:spcPts val="0"/>
                        </a:spcBef>
                        <a:spcAft>
                          <a:spcPts val="0"/>
                        </a:spcAft>
                      </a:pPr>
                      <a:r>
                        <a:rPr lang="en-GB" sz="1100">
                          <a:effectLst/>
                          <a:latin typeface="Walbaum Display (Body)"/>
                        </a:rPr>
                        <a:t>Ground Staff Details</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Health Support</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lnR>
                      <a:noFill/>
                    </a:lnR>
                  </a:tcPr>
                </a:tc>
                <a:tc>
                  <a:txBody>
                    <a:bodyPr/>
                    <a:lstStyle/>
                    <a:p>
                      <a:pPr marL="0" marR="0">
                        <a:lnSpc>
                          <a:spcPct val="107000"/>
                        </a:lnSpc>
                        <a:spcBef>
                          <a:spcPts val="0"/>
                        </a:spcBef>
                        <a:spcAft>
                          <a:spcPts val="0"/>
                        </a:spcAft>
                      </a:pPr>
                      <a:r>
                        <a:rPr lang="en-GB" sz="1100" dirty="0">
                          <a:effectLst/>
                          <a:latin typeface="Walbaum Display (Body)"/>
                        </a:rPr>
                        <a:t>Research Teams</a:t>
                      </a:r>
                      <a:endParaRPr lang="en-US" sz="1100" dirty="0">
                        <a:effectLst/>
                        <a:latin typeface="Walbaum Display (Body)"/>
                        <a:ea typeface="Calibri" panose="020F0502020204030204" pitchFamily="34" charset="0"/>
                        <a:cs typeface="Arial" panose="020B0604020202020204" pitchFamily="34" charset="0"/>
                      </a:endParaRPr>
                    </a:p>
                  </a:txBody>
                  <a:tcPr marL="68580" marR="68580" marT="0" marB="0">
                    <a:lnL>
                      <a:noFill/>
                    </a:lnL>
                    <a:lnR>
                      <a:noFill/>
                    </a:lnR>
                    <a:lnT>
                      <a:noFill/>
                    </a:lnT>
                    <a:lnB>
                      <a:noFill/>
                    </a:lnB>
                    <a:lnTlToBr w="12700" cmpd="sng">
                      <a:noFill/>
                      <a:prstDash val="solid"/>
                    </a:lnTlToBr>
                    <a:lnBlToTr w="12700" cmpd="sng">
                      <a:noFill/>
                      <a:prstDash val="solid"/>
                    </a:lnBlToTr>
                    <a:cell3D prstMaterial="dkEdge">
                      <a:bevel/>
                      <a:lightRig rig="flood" dir="t"/>
                    </a:cell3D>
                  </a:tcPr>
                </a:tc>
                <a:extLst>
                  <a:ext uri="{0D108BD9-81ED-4DB2-BD59-A6C34878D82A}">
                    <a16:rowId xmlns:a16="http://schemas.microsoft.com/office/drawing/2014/main" val="4008114818"/>
                  </a:ext>
                </a:extLst>
              </a:tr>
              <a:tr h="0">
                <a:tc>
                  <a:txBody>
                    <a:bodyPr/>
                    <a:lstStyle/>
                    <a:p>
                      <a:pPr marL="0" marR="0">
                        <a:lnSpc>
                          <a:spcPct val="107000"/>
                        </a:lnSpc>
                        <a:spcBef>
                          <a:spcPts val="0"/>
                        </a:spcBef>
                        <a:spcAft>
                          <a:spcPts val="0"/>
                        </a:spcAft>
                      </a:pPr>
                      <a:r>
                        <a:rPr lang="en-GB" sz="1100">
                          <a:effectLst/>
                          <a:latin typeface="Walbaum Display (Body)"/>
                        </a:rPr>
                        <a:t>Billing Details</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Administrative</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GB" sz="1100">
                          <a:effectLst/>
                          <a:latin typeface="Walbaum Display (Body)"/>
                        </a:rPr>
                        <a:t>Ticketing Apps</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lnT>
                      <a:noFill/>
                    </a:lnT>
                  </a:tcPr>
                </a:tc>
                <a:extLst>
                  <a:ext uri="{0D108BD9-81ED-4DB2-BD59-A6C34878D82A}">
                    <a16:rowId xmlns:a16="http://schemas.microsoft.com/office/drawing/2014/main" val="3025815259"/>
                  </a:ext>
                </a:extLst>
              </a:tr>
              <a:tr h="0">
                <a:tc>
                  <a:txBody>
                    <a:bodyPr/>
                    <a:lstStyle/>
                    <a:p>
                      <a:pPr marL="0" marR="0">
                        <a:lnSpc>
                          <a:spcPct val="107000"/>
                        </a:lnSpc>
                        <a:spcBef>
                          <a:spcPts val="0"/>
                        </a:spcBef>
                        <a:spcAft>
                          <a:spcPts val="0"/>
                        </a:spcAft>
                      </a:pPr>
                      <a:r>
                        <a:rPr lang="en-GB" sz="1100">
                          <a:effectLst/>
                          <a:latin typeface="Walbaum Display (Body)"/>
                        </a:rPr>
                        <a:t>Central Modules </a:t>
                      </a:r>
                      <a:endParaRPr lang="en-US" sz="1100">
                        <a:effectLst/>
                        <a:latin typeface="Walbaum Display (Body)"/>
                        <a:ea typeface="Calibri" panose="020F0502020204030204" pitchFamily="34" charset="0"/>
                        <a:cs typeface="Arial" panose="020B0604020202020204" pitchFamily="34" charset="0"/>
                      </a:endParaRPr>
                    </a:p>
                  </a:txBody>
                  <a:tcPr marL="68580" marR="68580" marT="0" marB="0"/>
                </a:tc>
                <a:tc gridSpan="2">
                  <a:txBody>
                    <a:bodyPr/>
                    <a:lstStyle/>
                    <a:p>
                      <a:pPr marL="0" marR="0">
                        <a:lnSpc>
                          <a:spcPct val="107000"/>
                        </a:lnSpc>
                        <a:spcBef>
                          <a:spcPts val="0"/>
                        </a:spcBef>
                        <a:spcAft>
                          <a:spcPts val="0"/>
                        </a:spcAft>
                      </a:pPr>
                      <a:r>
                        <a:rPr lang="en-GB" sz="1100" dirty="0">
                          <a:effectLst/>
                          <a:latin typeface="Walbaum Display (Body)"/>
                        </a:rPr>
                        <a:t>Back End Working and Support System</a:t>
                      </a:r>
                      <a:endParaRPr lang="en-US" sz="1100" dirty="0">
                        <a:effectLst/>
                        <a:latin typeface="Walbaum Display (Body)"/>
                        <a:ea typeface="Calibri" panose="020F0502020204030204" pitchFamily="34" charset="0"/>
                        <a:cs typeface="Arial" panose="020B060402020202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1154253823"/>
                  </a:ext>
                </a:extLst>
              </a:tr>
            </a:tbl>
          </a:graphicData>
        </a:graphic>
      </p:graphicFrame>
    </p:spTree>
    <p:extLst>
      <p:ext uri="{BB962C8B-B14F-4D97-AF65-F5344CB8AC3E}">
        <p14:creationId xmlns:p14="http://schemas.microsoft.com/office/powerpoint/2010/main" val="834193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30B326-A3CA-5F2F-E430-8F98738982C6}"/>
              </a:ext>
            </a:extLst>
          </p:cNvPr>
          <p:cNvSpPr>
            <a:spLocks noGrp="1"/>
          </p:cNvSpPr>
          <p:nvPr>
            <p:ph type="title"/>
          </p:nvPr>
        </p:nvSpPr>
        <p:spPr>
          <a:xfrm>
            <a:off x="1143001" y="872935"/>
            <a:ext cx="5999018" cy="1360898"/>
          </a:xfrm>
        </p:spPr>
        <p:txBody>
          <a:bodyPr>
            <a:normAutofit/>
          </a:bodyPr>
          <a:lstStyle/>
          <a:p>
            <a:r>
              <a:rPr lang="en-US"/>
              <a:t>Tools used for implementation</a:t>
            </a:r>
          </a:p>
        </p:txBody>
      </p:sp>
      <p:sp>
        <p:nvSpPr>
          <p:cNvPr id="3" name="Content Placeholder 2">
            <a:extLst>
              <a:ext uri="{FF2B5EF4-FFF2-40B4-BE49-F238E27FC236}">
                <a16:creationId xmlns:a16="http://schemas.microsoft.com/office/drawing/2014/main" id="{6083EAD9-D119-93FE-4417-80482124F7F4}"/>
              </a:ext>
            </a:extLst>
          </p:cNvPr>
          <p:cNvSpPr>
            <a:spLocks noGrp="1"/>
          </p:cNvSpPr>
          <p:nvPr>
            <p:ph idx="1"/>
          </p:nvPr>
        </p:nvSpPr>
        <p:spPr>
          <a:xfrm>
            <a:off x="1143001" y="2332026"/>
            <a:ext cx="4722090" cy="3464369"/>
          </a:xfrm>
        </p:spPr>
        <p:txBody>
          <a:bodyPr anchor="t">
            <a:normAutofit/>
          </a:bodyPr>
          <a:lstStyle/>
          <a:p>
            <a:pPr>
              <a:lnSpc>
                <a:spcPct val="110000"/>
              </a:lnSpc>
            </a:pPr>
            <a:r>
              <a:rPr lang="en-US" sz="1300" dirty="0"/>
              <a:t>Our project is a desktop-based application which implements the MVC architecture in the following way:</a:t>
            </a:r>
          </a:p>
          <a:p>
            <a:pPr marL="514350" lvl="1" indent="-285750">
              <a:lnSpc>
                <a:spcPct val="110000"/>
              </a:lnSpc>
              <a:buFont typeface="Arial" panose="020B0604020202020204" pitchFamily="34" charset="0"/>
              <a:buChar char="•"/>
            </a:pPr>
            <a:r>
              <a:rPr lang="en-US" sz="1300" i="0" dirty="0"/>
              <a:t>Model: We have used MySQL RDBMS to create the data layer of the project. Variety of data related to the aviation management system has been stored in more than 20 relations each defining a unique aspect.</a:t>
            </a:r>
          </a:p>
          <a:p>
            <a:pPr marL="514350" lvl="1" indent="-285750">
              <a:lnSpc>
                <a:spcPct val="110000"/>
              </a:lnSpc>
              <a:buFont typeface="Arial" panose="020B0604020202020204" pitchFamily="34" charset="0"/>
              <a:buChar char="•"/>
            </a:pPr>
            <a:r>
              <a:rPr lang="en-US" sz="1300" i="0" dirty="0"/>
              <a:t>View: PyQt5 library is used to create a User Interactive GUI Application which links all the dataset to the application layer through various functions that come along with it.</a:t>
            </a:r>
          </a:p>
          <a:p>
            <a:pPr marL="514350" lvl="1" indent="-285750">
              <a:lnSpc>
                <a:spcPct val="110000"/>
              </a:lnSpc>
              <a:buFont typeface="Arial" panose="020B0604020202020204" pitchFamily="34" charset="0"/>
              <a:buChar char="•"/>
            </a:pPr>
            <a:r>
              <a:rPr lang="en-US" sz="1300" i="0" dirty="0"/>
              <a:t>Controller: Python along with it’s libraries such as MySQL. Connecter has been used to connect the data layer with the application layer to implement logic which processes the data.</a:t>
            </a:r>
          </a:p>
        </p:txBody>
      </p:sp>
      <p:pic>
        <p:nvPicPr>
          <p:cNvPr id="7" name="Picture 6" descr="Logo&#10;&#10;Description automatically generated">
            <a:extLst>
              <a:ext uri="{FF2B5EF4-FFF2-40B4-BE49-F238E27FC236}">
                <a16:creationId xmlns:a16="http://schemas.microsoft.com/office/drawing/2014/main" id="{7D89DBD0-0E84-9D46-6915-87E5EF899F23}"/>
              </a:ext>
            </a:extLst>
          </p:cNvPr>
          <p:cNvPicPr>
            <a:picLocks noChangeAspect="1"/>
          </p:cNvPicPr>
          <p:nvPr/>
        </p:nvPicPr>
        <p:blipFill rotWithShape="1">
          <a:blip r:embed="rId2">
            <a:extLst>
              <a:ext uri="{28A0092B-C50C-407E-A947-70E740481C1C}">
                <a14:useLocalDpi xmlns:a14="http://schemas.microsoft.com/office/drawing/2010/main" val="0"/>
              </a:ext>
            </a:extLst>
          </a:blip>
          <a:srcRect l="-12808" t="-21366" r="10395" b="16627"/>
          <a:stretch/>
        </p:blipFill>
        <p:spPr>
          <a:xfrm>
            <a:off x="4932218" y="-751572"/>
            <a:ext cx="5885836" cy="401301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7F40ED05-7F1E-2D4E-9B60-B7A6EE7C6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7310" y="3257949"/>
            <a:ext cx="4512827" cy="2538465"/>
          </a:xfrm>
          <a:prstGeom prst="rect">
            <a:avLst/>
          </a:prstGeom>
        </p:spPr>
      </p:pic>
      <p:cxnSp>
        <p:nvCxnSpPr>
          <p:cNvPr id="26" name="Straight Connector 25">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A1CA1-D2EB-31FE-C184-301674F820C8}"/>
              </a:ext>
            </a:extLst>
          </p:cNvPr>
          <p:cNvSpPr>
            <a:spLocks noGrp="1"/>
          </p:cNvSpPr>
          <p:nvPr>
            <p:ph type="title"/>
          </p:nvPr>
        </p:nvSpPr>
        <p:spPr>
          <a:xfrm>
            <a:off x="1106291" y="752893"/>
            <a:ext cx="7810169" cy="1360898"/>
          </a:xfrm>
        </p:spPr>
        <p:txBody>
          <a:bodyPr>
            <a:normAutofit/>
          </a:bodyPr>
          <a:lstStyle/>
          <a:p>
            <a:r>
              <a:rPr lang="en-US" dirty="0"/>
              <a:t>Functionalities of the Product: </a:t>
            </a:r>
          </a:p>
        </p:txBody>
      </p:sp>
      <p:sp>
        <p:nvSpPr>
          <p:cNvPr id="3" name="Content Placeholder 2">
            <a:extLst>
              <a:ext uri="{FF2B5EF4-FFF2-40B4-BE49-F238E27FC236}">
                <a16:creationId xmlns:a16="http://schemas.microsoft.com/office/drawing/2014/main" id="{255E4CD6-E772-4243-045C-C5BE3C636AF0}"/>
              </a:ext>
            </a:extLst>
          </p:cNvPr>
          <p:cNvSpPr>
            <a:spLocks noGrp="1"/>
          </p:cNvSpPr>
          <p:nvPr>
            <p:ph idx="1"/>
          </p:nvPr>
        </p:nvSpPr>
        <p:spPr>
          <a:xfrm>
            <a:off x="1140304" y="1831980"/>
            <a:ext cx="6315076" cy="4153081"/>
          </a:xfrm>
        </p:spPr>
        <p:txBody>
          <a:bodyPr>
            <a:normAutofit/>
          </a:bodyPr>
          <a:lstStyle/>
          <a:p>
            <a:pPr>
              <a:lnSpc>
                <a:spcPct val="110000"/>
              </a:lnSpc>
            </a:pPr>
            <a:r>
              <a:rPr lang="en-US" sz="1400" dirty="0"/>
              <a:t>Functionalities included in the project are the mentioned below however not limited to:</a:t>
            </a:r>
          </a:p>
          <a:p>
            <a:pPr marL="514350" lvl="1" indent="-285750">
              <a:lnSpc>
                <a:spcPct val="110000"/>
              </a:lnSpc>
              <a:buFont typeface="Arial" panose="020B0604020202020204" pitchFamily="34" charset="0"/>
              <a:buChar char="•"/>
            </a:pPr>
            <a:r>
              <a:rPr lang="en-US" sz="1400" i="0" dirty="0"/>
              <a:t>Allows the admin user only to manage updation, deletion, and insertion into the database. This way we implement authorization and authentication for the security of project.</a:t>
            </a:r>
          </a:p>
          <a:p>
            <a:pPr marL="514350" lvl="1" indent="-285750">
              <a:lnSpc>
                <a:spcPct val="110000"/>
              </a:lnSpc>
              <a:buFont typeface="Arial" panose="020B0604020202020204" pitchFamily="34" charset="0"/>
              <a:buChar char="•"/>
            </a:pPr>
            <a:r>
              <a:rPr lang="en-US" sz="1400" i="0" dirty="0"/>
              <a:t>Main areas of the database i.e., passenger details, flight details, aircraft details and airport details form the main pillars of the project and are linked to each other through the execution of different queries working to ensure strong connectivity between each of these entities.</a:t>
            </a:r>
          </a:p>
          <a:p>
            <a:pPr marL="514350" lvl="1" indent="-285750">
              <a:lnSpc>
                <a:spcPct val="110000"/>
              </a:lnSpc>
              <a:buFont typeface="Arial" panose="020B0604020202020204" pitchFamily="34" charset="0"/>
              <a:buChar char="•"/>
            </a:pPr>
            <a:r>
              <a:rPr lang="en-US" sz="1400" i="0" dirty="0"/>
              <a:t>While we cover maximum fields of this database systems, yet there is still a plethora of different activities that can be implemented as the structural design is easy to understand.</a:t>
            </a:r>
          </a:p>
          <a:p>
            <a:pPr marL="514350" lvl="1" indent="-285750">
              <a:lnSpc>
                <a:spcPct val="110000"/>
              </a:lnSpc>
              <a:buFont typeface="Arial" panose="020B0604020202020204" pitchFamily="34" charset="0"/>
              <a:buChar char="•"/>
            </a:pPr>
            <a:r>
              <a:rPr lang="en-US" sz="1400" i="0" dirty="0"/>
              <a:t>In addition, we have linked the QtWidgets functionalities with each query that is being executed in the RDBMS.</a:t>
            </a:r>
          </a:p>
          <a:p>
            <a:pPr marL="514350" lvl="1" indent="-285750">
              <a:lnSpc>
                <a:spcPct val="110000"/>
              </a:lnSpc>
              <a:buFont typeface="Arial" panose="020B0604020202020204" pitchFamily="34" charset="0"/>
              <a:buChar char="•"/>
            </a:pPr>
            <a:r>
              <a:rPr lang="en-US" sz="1400" i="0" dirty="0"/>
              <a:t>Explained more in the ERD in the next slide.</a:t>
            </a:r>
          </a:p>
          <a:p>
            <a:pPr marL="514350" lvl="1" indent="-285750">
              <a:lnSpc>
                <a:spcPct val="110000"/>
              </a:lnSpc>
              <a:buFont typeface="Arial" panose="020B0604020202020204" pitchFamily="34" charset="0"/>
              <a:buChar char="•"/>
            </a:pPr>
            <a:endParaRPr lang="en-US" sz="1400" i="0" dirty="0"/>
          </a:p>
        </p:txBody>
      </p:sp>
      <p:pic>
        <p:nvPicPr>
          <p:cNvPr id="5" name="Picture 4" descr="Airplane on runway">
            <a:extLst>
              <a:ext uri="{FF2B5EF4-FFF2-40B4-BE49-F238E27FC236}">
                <a16:creationId xmlns:a16="http://schemas.microsoft.com/office/drawing/2014/main" id="{59D7FB83-BF8F-C720-040C-D1310E4DF6A3}"/>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2989" r="13452" b="-1"/>
          <a:stretch/>
        </p:blipFill>
        <p:spPr>
          <a:xfrm>
            <a:off x="4634621" y="10"/>
            <a:ext cx="7557379" cy="6857990"/>
          </a:xfrm>
          <a:custGeom>
            <a:avLst/>
            <a:gdLst/>
            <a:ahLst/>
            <a:cxnLst/>
            <a:rect l="l" t="t" r="r" b="b"/>
            <a:pathLst>
              <a:path w="7557379" h="6858000">
                <a:moveTo>
                  <a:pt x="62130" y="0"/>
                </a:moveTo>
                <a:lnTo>
                  <a:pt x="7557379" y="0"/>
                </a:lnTo>
                <a:lnTo>
                  <a:pt x="7557379" y="6858000"/>
                </a:lnTo>
                <a:lnTo>
                  <a:pt x="0" y="6858000"/>
                </a:lnTo>
                <a:lnTo>
                  <a:pt x="0" y="6857999"/>
                </a:lnTo>
                <a:lnTo>
                  <a:pt x="736812" y="6857999"/>
                </a:lnTo>
                <a:lnTo>
                  <a:pt x="6722464" y="3"/>
                </a:lnTo>
                <a:lnTo>
                  <a:pt x="7041779" y="1"/>
                </a:lnTo>
                <a:lnTo>
                  <a:pt x="62130" y="1"/>
                </a:lnTo>
                <a:close/>
              </a:path>
            </a:pathLst>
          </a:custGeom>
        </p:spPr>
      </p:pic>
      <p:sp>
        <p:nvSpPr>
          <p:cNvPr id="19" name="Freeform: Shape 11">
            <a:extLst>
              <a:ext uri="{FF2B5EF4-FFF2-40B4-BE49-F238E27FC236}">
                <a16:creationId xmlns:a16="http://schemas.microsoft.com/office/drawing/2014/main" id="{6D6B3702-19B7-471C-974D-4A163151E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6547" y="0"/>
            <a:ext cx="6812757" cy="6858000"/>
          </a:xfrm>
          <a:custGeom>
            <a:avLst/>
            <a:gdLst>
              <a:gd name="connsiteX0" fmla="*/ 6010592 w 6899617"/>
              <a:gd name="connsiteY0" fmla="*/ 0 h 6858000"/>
              <a:gd name="connsiteX1" fmla="*/ 6899617 w 6899617"/>
              <a:gd name="connsiteY1" fmla="*/ 0 h 6858000"/>
              <a:gd name="connsiteX2" fmla="*/ 6899617 w 6899617"/>
              <a:gd name="connsiteY2" fmla="*/ 1529274 h 6858000"/>
              <a:gd name="connsiteX3" fmla="*/ 2229334 w 6899617"/>
              <a:gd name="connsiteY3" fmla="*/ 6858000 h 6858000"/>
              <a:gd name="connsiteX4" fmla="*/ 0 w 6899617"/>
              <a:gd name="connsiteY4" fmla="*/ 6858000 h 6858000"/>
              <a:gd name="connsiteX0" fmla="*/ 5966258 w 6855283"/>
              <a:gd name="connsiteY0" fmla="*/ 0 h 6858000"/>
              <a:gd name="connsiteX1" fmla="*/ 6855283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55283"/>
              <a:gd name="connsiteY0" fmla="*/ 0 h 6858000"/>
              <a:gd name="connsiteX1" fmla="*/ 6810948 w 6855283"/>
              <a:gd name="connsiteY1" fmla="*/ 0 h 6858000"/>
              <a:gd name="connsiteX2" fmla="*/ 6855283 w 6855283"/>
              <a:gd name="connsiteY2" fmla="*/ 1529274 h 6858000"/>
              <a:gd name="connsiteX3" fmla="*/ 2185000 w 6855283"/>
              <a:gd name="connsiteY3" fmla="*/ 6858000 h 6858000"/>
              <a:gd name="connsiteX4" fmla="*/ 0 w 6855283"/>
              <a:gd name="connsiteY4" fmla="*/ 6858000 h 6858000"/>
              <a:gd name="connsiteX5" fmla="*/ 5966258 w 6855283"/>
              <a:gd name="connsiteY5" fmla="*/ 0 h 6858000"/>
              <a:gd name="connsiteX0" fmla="*/ 5966258 w 6810948"/>
              <a:gd name="connsiteY0" fmla="*/ 0 h 6858000"/>
              <a:gd name="connsiteX1" fmla="*/ 6810948 w 6810948"/>
              <a:gd name="connsiteY1" fmla="*/ 0 h 6858000"/>
              <a:gd name="connsiteX2" fmla="*/ 6799865 w 6810948"/>
              <a:gd name="connsiteY2" fmla="*/ 1562525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0948"/>
              <a:gd name="connsiteY0" fmla="*/ 0 h 6858000"/>
              <a:gd name="connsiteX1" fmla="*/ 6810948 w 6810948"/>
              <a:gd name="connsiteY1" fmla="*/ 0 h 6858000"/>
              <a:gd name="connsiteX2" fmla="*/ 6799865 w 6810948"/>
              <a:gd name="connsiteY2" fmla="*/ 1551442 h 6858000"/>
              <a:gd name="connsiteX3" fmla="*/ 2185000 w 6810948"/>
              <a:gd name="connsiteY3" fmla="*/ 6858000 h 6858000"/>
              <a:gd name="connsiteX4" fmla="*/ 0 w 6810948"/>
              <a:gd name="connsiteY4" fmla="*/ 6858000 h 6858000"/>
              <a:gd name="connsiteX5" fmla="*/ 5966258 w 6810948"/>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 name="connsiteX0" fmla="*/ 5966258 w 6812757"/>
              <a:gd name="connsiteY0" fmla="*/ 0 h 6858000"/>
              <a:gd name="connsiteX1" fmla="*/ 6810948 w 6812757"/>
              <a:gd name="connsiteY1" fmla="*/ 0 h 6858000"/>
              <a:gd name="connsiteX2" fmla="*/ 6811779 w 6812757"/>
              <a:gd name="connsiteY2" fmla="*/ 1527614 h 6858000"/>
              <a:gd name="connsiteX3" fmla="*/ 2185000 w 6812757"/>
              <a:gd name="connsiteY3" fmla="*/ 6858000 h 6858000"/>
              <a:gd name="connsiteX4" fmla="*/ 0 w 6812757"/>
              <a:gd name="connsiteY4" fmla="*/ 6858000 h 6858000"/>
              <a:gd name="connsiteX5" fmla="*/ 5966258 w 681275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2757" h="6858000">
                <a:moveTo>
                  <a:pt x="5966258" y="0"/>
                </a:moveTo>
                <a:lnTo>
                  <a:pt x="6810948" y="0"/>
                </a:lnTo>
                <a:cubicBezTo>
                  <a:pt x="6807254" y="520842"/>
                  <a:pt x="6815473" y="1006772"/>
                  <a:pt x="6811779" y="1527614"/>
                </a:cubicBezTo>
                <a:lnTo>
                  <a:pt x="2185000" y="6858000"/>
                </a:lnTo>
                <a:lnTo>
                  <a:pt x="0" y="6858000"/>
                </a:lnTo>
                <a:lnTo>
                  <a:pt x="5966258" y="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0" name="Straight Connector 13">
            <a:extLst>
              <a:ext uri="{FF2B5EF4-FFF2-40B4-BE49-F238E27FC236}">
                <a16:creationId xmlns:a16="http://schemas.microsoft.com/office/drawing/2014/main" id="{50D86B0D-0E25-49AC-8123-2522E0A76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362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8F27-00E5-4CEC-85EF-686C32059774}"/>
              </a:ext>
            </a:extLst>
          </p:cNvPr>
          <p:cNvSpPr>
            <a:spLocks noGrp="1"/>
          </p:cNvSpPr>
          <p:nvPr>
            <p:ph type="title"/>
          </p:nvPr>
        </p:nvSpPr>
        <p:spPr>
          <a:xfrm>
            <a:off x="3431930" y="238123"/>
            <a:ext cx="5328138" cy="646651"/>
          </a:xfrm>
        </p:spPr>
        <p:txBody>
          <a:bodyPr>
            <a:normAutofit fontScale="90000"/>
          </a:bodyPr>
          <a:lstStyle/>
          <a:p>
            <a:r>
              <a:rPr lang="en-US" dirty="0"/>
              <a:t>ERD of the Database:</a:t>
            </a:r>
          </a:p>
        </p:txBody>
      </p:sp>
      <p:pic>
        <p:nvPicPr>
          <p:cNvPr id="9" name="Picture 8" descr="Diagram&#10;&#10;Description automatically generated">
            <a:extLst>
              <a:ext uri="{FF2B5EF4-FFF2-40B4-BE49-F238E27FC236}">
                <a16:creationId xmlns:a16="http://schemas.microsoft.com/office/drawing/2014/main" id="{7AAC85E3-9FF0-AA88-7422-C835B6E9B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85336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E0F0-4AC0-E37A-B5AA-A32455BB7C4C}"/>
              </a:ext>
            </a:extLst>
          </p:cNvPr>
          <p:cNvSpPr>
            <a:spLocks noGrp="1"/>
          </p:cNvSpPr>
          <p:nvPr>
            <p:ph type="title"/>
          </p:nvPr>
        </p:nvSpPr>
        <p:spPr>
          <a:xfrm>
            <a:off x="1143000" y="380566"/>
            <a:ext cx="9905999" cy="1360898"/>
          </a:xfrm>
        </p:spPr>
        <p:txBody>
          <a:bodyPr/>
          <a:lstStyle/>
          <a:p>
            <a:r>
              <a:rPr lang="en-US" dirty="0"/>
              <a:t>Overview of the GUI</a:t>
            </a:r>
          </a:p>
        </p:txBody>
      </p:sp>
      <p:sp>
        <p:nvSpPr>
          <p:cNvPr id="3" name="Content Placeholder 2">
            <a:extLst>
              <a:ext uri="{FF2B5EF4-FFF2-40B4-BE49-F238E27FC236}">
                <a16:creationId xmlns:a16="http://schemas.microsoft.com/office/drawing/2014/main" id="{D90E5358-D814-DA95-79B7-88395C090AC0}"/>
              </a:ext>
            </a:extLst>
          </p:cNvPr>
          <p:cNvSpPr>
            <a:spLocks noGrp="1"/>
          </p:cNvSpPr>
          <p:nvPr>
            <p:ph idx="1"/>
          </p:nvPr>
        </p:nvSpPr>
        <p:spPr>
          <a:xfrm>
            <a:off x="767861" y="1417625"/>
            <a:ext cx="9905999" cy="4311051"/>
          </a:xfrm>
        </p:spPr>
        <p:txBody>
          <a:bodyPr>
            <a:normAutofit fontScale="62500" lnSpcReduction="20000"/>
          </a:bodyPr>
          <a:lstStyle/>
          <a:p>
            <a:r>
              <a:rPr lang="en-US" dirty="0"/>
              <a:t>Login Window</a:t>
            </a:r>
          </a:p>
          <a:p>
            <a:pPr marL="514350" lvl="1" indent="-285750">
              <a:buFont typeface="Arial" panose="020B0604020202020204" pitchFamily="34" charset="0"/>
              <a:buChar char="•"/>
            </a:pPr>
            <a:r>
              <a:rPr lang="en-US" i="0" dirty="0"/>
              <a:t>Authorizes the admin of the user and moves to the next Main Menu window, if not it asks for correct details. However, a unique feature is the fact that Guest can also Login but only view the non private data</a:t>
            </a:r>
          </a:p>
          <a:p>
            <a:r>
              <a:rPr lang="en-US" dirty="0"/>
              <a:t>Main Menu</a:t>
            </a:r>
          </a:p>
          <a:p>
            <a:pPr marL="514350" lvl="1" indent="-285750">
              <a:buFont typeface="Arial" panose="020B0604020202020204" pitchFamily="34" charset="0"/>
              <a:buChar char="•"/>
            </a:pPr>
            <a:r>
              <a:rPr lang="en-US" i="0" dirty="0"/>
              <a:t>Gives option to choose what details the admin wants to see.</a:t>
            </a:r>
          </a:p>
          <a:p>
            <a:r>
              <a:rPr lang="en-US" dirty="0"/>
              <a:t>Passenger Details</a:t>
            </a:r>
          </a:p>
          <a:p>
            <a:pPr marL="514350" lvl="1" indent="-285750">
              <a:buFont typeface="Arial" panose="020B0604020202020204" pitchFamily="34" charset="0"/>
              <a:buChar char="•"/>
            </a:pPr>
            <a:r>
              <a:rPr lang="en-US" i="0" dirty="0"/>
              <a:t>View passenger’s personal information and generate a PDF file of the ticket. Also, it allows to view Passenger Luggage Details</a:t>
            </a:r>
          </a:p>
          <a:p>
            <a:pPr marL="514350" lvl="1" indent="-285750">
              <a:buFont typeface="Arial" panose="020B0604020202020204" pitchFamily="34" charset="0"/>
              <a:buChar char="•"/>
            </a:pPr>
            <a:r>
              <a:rPr lang="en-US" i="0" dirty="0"/>
              <a:t>Moreover, admin has the authority to update, insert and delete new passenger details</a:t>
            </a:r>
          </a:p>
          <a:p>
            <a:r>
              <a:rPr lang="en-US" dirty="0"/>
              <a:t>Flight Details:</a:t>
            </a:r>
          </a:p>
          <a:p>
            <a:pPr marL="514350" lvl="1" indent="-285750">
              <a:buFont typeface="Arial" panose="020B0604020202020204" pitchFamily="34" charset="0"/>
              <a:buChar char="•"/>
            </a:pPr>
            <a:r>
              <a:rPr lang="en-US" i="0" dirty="0"/>
              <a:t>Table view of the passenger, meal and crew member information are displayed on this window for a specific flight ID.</a:t>
            </a:r>
          </a:p>
          <a:p>
            <a:r>
              <a:rPr lang="en-US" dirty="0"/>
              <a:t>Aircraft Details</a:t>
            </a:r>
          </a:p>
          <a:p>
            <a:pPr marL="514350" lvl="1" indent="-285750">
              <a:buFont typeface="Arial" panose="020B0604020202020204" pitchFamily="34" charset="0"/>
              <a:buChar char="•"/>
            </a:pPr>
            <a:r>
              <a:rPr lang="en-US" i="0" dirty="0"/>
              <a:t>Sub aircraft entities like model details, health status and repair warehouse information is displayed through the functionality of  pressing a function.</a:t>
            </a:r>
          </a:p>
          <a:p>
            <a:r>
              <a:rPr lang="en-US" dirty="0"/>
              <a:t>Menu bar: </a:t>
            </a:r>
          </a:p>
          <a:p>
            <a:pPr marL="514350" lvl="1" indent="-285750">
              <a:buFont typeface="Arial" panose="020B0604020202020204" pitchFamily="34" charset="0"/>
              <a:buChar char="•"/>
            </a:pPr>
            <a:r>
              <a:rPr lang="en-US" i="0" dirty="0"/>
              <a:t>Navigates the user to other windows, logout and access tools defined in the specified window</a:t>
            </a:r>
          </a:p>
          <a:p>
            <a:r>
              <a:rPr lang="en-US" dirty="0"/>
              <a:t>Airport Details</a:t>
            </a:r>
          </a:p>
          <a:p>
            <a:pPr marL="514350" lvl="1" indent="-285750">
              <a:buFont typeface="Arial" panose="020B0604020202020204" pitchFamily="34" charset="0"/>
              <a:buChar char="•"/>
            </a:pPr>
            <a:r>
              <a:rPr lang="en-US" i="0" dirty="0"/>
              <a:t>The airport authority who have bought the software have their details and patent shown on this window.</a:t>
            </a:r>
          </a:p>
          <a:p>
            <a:pPr marL="514350" lvl="1" indent="-285750">
              <a:buFont typeface="Arial" panose="020B0604020202020204" pitchFamily="34" charset="0"/>
              <a:buChar char="•"/>
            </a:pPr>
            <a:endParaRPr lang="en-US" i="0" dirty="0"/>
          </a:p>
          <a:p>
            <a:pPr marL="514350" lvl="1" indent="-285750">
              <a:buFont typeface="Arial" panose="020B0604020202020204" pitchFamily="34" charset="0"/>
              <a:buChar char="•"/>
            </a:pPr>
            <a:endParaRPr lang="en-US" i="0" dirty="0"/>
          </a:p>
        </p:txBody>
      </p:sp>
    </p:spTree>
    <p:extLst>
      <p:ext uri="{BB962C8B-B14F-4D97-AF65-F5344CB8AC3E}">
        <p14:creationId xmlns:p14="http://schemas.microsoft.com/office/powerpoint/2010/main" val="130087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9B3D-C152-5B8B-C7A6-A130A85F5341}"/>
              </a:ext>
            </a:extLst>
          </p:cNvPr>
          <p:cNvSpPr>
            <a:spLocks noGrp="1"/>
          </p:cNvSpPr>
          <p:nvPr>
            <p:ph type="title"/>
          </p:nvPr>
        </p:nvSpPr>
        <p:spPr>
          <a:xfrm>
            <a:off x="5316713" y="1114177"/>
            <a:ext cx="2590800" cy="1288133"/>
          </a:xfrm>
        </p:spPr>
        <p:txBody>
          <a:bodyPr>
            <a:normAutofit fontScale="90000"/>
          </a:bodyPr>
          <a:lstStyle/>
          <a:p>
            <a:pPr algn="ctr"/>
            <a:r>
              <a:rPr lang="en-US" dirty="0"/>
              <a:t>Snippets </a:t>
            </a:r>
            <a:br>
              <a:rPr lang="en-US" dirty="0"/>
            </a:br>
            <a:r>
              <a:rPr lang="en-US" dirty="0"/>
              <a:t>of the GUI:</a:t>
            </a:r>
            <a:br>
              <a:rPr lang="en-US" dirty="0"/>
            </a:br>
            <a:endParaRPr lang="en-US" dirty="0"/>
          </a:p>
        </p:txBody>
      </p:sp>
      <p:pic>
        <p:nvPicPr>
          <p:cNvPr id="6" name="Picture 5" descr="A picture containing website&#10;&#10;Description automatically generated">
            <a:extLst>
              <a:ext uri="{FF2B5EF4-FFF2-40B4-BE49-F238E27FC236}">
                <a16:creationId xmlns:a16="http://schemas.microsoft.com/office/drawing/2014/main" id="{ACDFD752-E42E-A235-D568-C02764538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7591" y="3064930"/>
            <a:ext cx="2594386" cy="2704293"/>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C4E54361-E7DD-5506-A56C-151A8CF0A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820" y="416110"/>
            <a:ext cx="3014177" cy="2427685"/>
          </a:xfrm>
          <a:prstGeom prst="rect">
            <a:avLst/>
          </a:prstGeom>
        </p:spPr>
      </p:pic>
      <p:pic>
        <p:nvPicPr>
          <p:cNvPr id="10" name="Picture 9" descr="Qr code&#10;&#10;Description automatically generated">
            <a:extLst>
              <a:ext uri="{FF2B5EF4-FFF2-40B4-BE49-F238E27FC236}">
                <a16:creationId xmlns:a16="http://schemas.microsoft.com/office/drawing/2014/main" id="{7DF6DF82-E746-491D-896E-3D1FB8B1C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377" y="3470760"/>
            <a:ext cx="3819824" cy="2512728"/>
          </a:xfrm>
          <a:prstGeom prst="rect">
            <a:avLst/>
          </a:prstGeom>
        </p:spPr>
      </p:pic>
      <p:pic>
        <p:nvPicPr>
          <p:cNvPr id="12" name="Picture 11" descr="Table&#10;&#10;Description automatically generated">
            <a:extLst>
              <a:ext uri="{FF2B5EF4-FFF2-40B4-BE49-F238E27FC236}">
                <a16:creationId xmlns:a16="http://schemas.microsoft.com/office/drawing/2014/main" id="{25A3430C-8A51-DDB4-FA1E-9395D0A878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423" y="973936"/>
            <a:ext cx="4098983" cy="2427685"/>
          </a:xfrm>
          <a:prstGeom prst="rect">
            <a:avLst/>
          </a:prstGeom>
        </p:spPr>
      </p:pic>
      <p:pic>
        <p:nvPicPr>
          <p:cNvPr id="14" name="Picture 13" descr="Text&#10;&#10;Description automatically generated">
            <a:extLst>
              <a:ext uri="{FF2B5EF4-FFF2-40B4-BE49-F238E27FC236}">
                <a16:creationId xmlns:a16="http://schemas.microsoft.com/office/drawing/2014/main" id="{1C4DEDEE-13B7-C89D-6F4F-904F6AF7D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581" y="2277530"/>
            <a:ext cx="2228323" cy="2704293"/>
          </a:xfrm>
          <a:prstGeom prst="rect">
            <a:avLst/>
          </a:prstGeom>
        </p:spPr>
      </p:pic>
    </p:spTree>
    <p:extLst>
      <p:ext uri="{BB962C8B-B14F-4D97-AF65-F5344CB8AC3E}">
        <p14:creationId xmlns:p14="http://schemas.microsoft.com/office/powerpoint/2010/main" val="161885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9">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5" descr="Close up of a control panel of an aeroplane flying at night">
            <a:extLst>
              <a:ext uri="{FF2B5EF4-FFF2-40B4-BE49-F238E27FC236}">
                <a16:creationId xmlns:a16="http://schemas.microsoft.com/office/drawing/2014/main" id="{1B4FB53B-52E1-7306-E235-629DD23673C6}"/>
              </a:ext>
            </a:extLst>
          </p:cNvPr>
          <p:cNvPicPr>
            <a:picLocks noChangeAspect="1"/>
          </p:cNvPicPr>
          <p:nvPr/>
        </p:nvPicPr>
        <p:blipFill rotWithShape="1">
          <a:blip r:embed="rId2"/>
          <a:srcRect r="11439"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36" name="Freeform: Shape 31">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C93CA-FB4C-5CD0-F0FC-7B94A09A53DE}"/>
              </a:ext>
            </a:extLst>
          </p:cNvPr>
          <p:cNvSpPr>
            <a:spLocks noGrp="1"/>
          </p:cNvSpPr>
          <p:nvPr>
            <p:ph type="title"/>
          </p:nvPr>
        </p:nvSpPr>
        <p:spPr>
          <a:xfrm>
            <a:off x="1143001" y="872937"/>
            <a:ext cx="5920740" cy="1360898"/>
          </a:xfrm>
        </p:spPr>
        <p:txBody>
          <a:bodyPr>
            <a:normAutofit/>
          </a:bodyPr>
          <a:lstStyle/>
          <a:p>
            <a:r>
              <a:rPr lang="en-US"/>
              <a:t>Views, Triggers and Stored Procedures</a:t>
            </a:r>
            <a:endParaRPr lang="en-US" dirty="0"/>
          </a:p>
        </p:txBody>
      </p:sp>
      <p:sp>
        <p:nvSpPr>
          <p:cNvPr id="3" name="Content Placeholder 2">
            <a:extLst>
              <a:ext uri="{FF2B5EF4-FFF2-40B4-BE49-F238E27FC236}">
                <a16:creationId xmlns:a16="http://schemas.microsoft.com/office/drawing/2014/main" id="{4183ED2B-A718-9DB5-8603-37A5F5EFD56F}"/>
              </a:ext>
            </a:extLst>
          </p:cNvPr>
          <p:cNvSpPr>
            <a:spLocks noGrp="1"/>
          </p:cNvSpPr>
          <p:nvPr>
            <p:ph idx="1"/>
          </p:nvPr>
        </p:nvSpPr>
        <p:spPr>
          <a:xfrm>
            <a:off x="1143001" y="2332029"/>
            <a:ext cx="6164383" cy="2771417"/>
          </a:xfrm>
        </p:spPr>
        <p:txBody>
          <a:bodyPr>
            <a:normAutofit fontScale="92500" lnSpcReduction="10000"/>
          </a:bodyPr>
          <a:lstStyle/>
          <a:p>
            <a:pPr>
              <a:lnSpc>
                <a:spcPct val="110000"/>
              </a:lnSpc>
            </a:pPr>
            <a:r>
              <a:rPr lang="en-US" sz="1400" dirty="0"/>
              <a:t>Views:</a:t>
            </a:r>
          </a:p>
          <a:p>
            <a:pPr marL="514350" lvl="1" indent="-285750">
              <a:lnSpc>
                <a:spcPct val="110000"/>
              </a:lnSpc>
              <a:buFont typeface="Arial" panose="020B0604020202020204" pitchFamily="34" charset="0"/>
              <a:buChar char="•"/>
            </a:pPr>
            <a:r>
              <a:rPr lang="en-US" sz="1400" i="0" dirty="0"/>
              <a:t>Views have been used in the project to carry out the data showing part of the project. The database consists of views related to showing passenger details, aircraft details and flight details which are stored in the views.</a:t>
            </a:r>
          </a:p>
          <a:p>
            <a:pPr>
              <a:lnSpc>
                <a:spcPct val="110000"/>
              </a:lnSpc>
            </a:pPr>
            <a:r>
              <a:rPr lang="en-US" sz="1400" dirty="0"/>
              <a:t>Triggers:</a:t>
            </a:r>
          </a:p>
          <a:p>
            <a:pPr marL="514350" lvl="1" indent="-285750">
              <a:lnSpc>
                <a:spcPct val="110000"/>
              </a:lnSpc>
              <a:buFont typeface="Arial" panose="020B0604020202020204" pitchFamily="34" charset="0"/>
              <a:buChar char="•"/>
            </a:pPr>
            <a:r>
              <a:rPr lang="en-US" sz="1400" i="0" dirty="0"/>
              <a:t>Three different triggers have been defined which are linked with one table that records the history of modifications in the database such that the timestamp and the modification status are inserted into that table.</a:t>
            </a:r>
          </a:p>
          <a:p>
            <a:pPr>
              <a:lnSpc>
                <a:spcPct val="110000"/>
              </a:lnSpc>
            </a:pPr>
            <a:r>
              <a:rPr lang="en-US" sz="1400" dirty="0"/>
              <a:t>Stored Procedures:</a:t>
            </a:r>
          </a:p>
          <a:p>
            <a:pPr marL="514350" lvl="1" indent="-285750">
              <a:lnSpc>
                <a:spcPct val="110000"/>
              </a:lnSpc>
              <a:buFont typeface="Arial" panose="020B0604020202020204" pitchFamily="34" charset="0"/>
              <a:buChar char="•"/>
            </a:pPr>
            <a:r>
              <a:rPr lang="en-US" sz="1400" i="0" dirty="0"/>
              <a:t>Stored procedures have been created for every query that is running in the backend of the application to connect with the database.</a:t>
            </a:r>
          </a:p>
        </p:txBody>
      </p:sp>
    </p:spTree>
    <p:extLst>
      <p:ext uri="{BB962C8B-B14F-4D97-AF65-F5344CB8AC3E}">
        <p14:creationId xmlns:p14="http://schemas.microsoft.com/office/powerpoint/2010/main" val="3816712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dow of plane flying over blue water">
            <a:extLst>
              <a:ext uri="{FF2B5EF4-FFF2-40B4-BE49-F238E27FC236}">
                <a16:creationId xmlns:a16="http://schemas.microsoft.com/office/drawing/2014/main" id="{51DD56C6-5BF8-7F0D-391E-B6D8C83CCFB5}"/>
              </a:ext>
            </a:extLst>
          </p:cNvPr>
          <p:cNvPicPr>
            <a:picLocks noChangeAspect="1"/>
          </p:cNvPicPr>
          <p:nvPr/>
        </p:nvPicPr>
        <p:blipFill rotWithShape="1">
          <a:blip r:embed="rId2">
            <a:extLst>
              <a:ext uri="{28A0092B-C50C-407E-A947-70E740481C1C}">
                <a14:useLocalDpi xmlns:a14="http://schemas.microsoft.com/office/drawing/2010/main" val="0"/>
              </a:ext>
            </a:extLst>
          </a:blip>
          <a:srcRect t="4803" b="20198"/>
          <a:stretch/>
        </p:blipFill>
        <p:spPr>
          <a:xfrm>
            <a:off x="20" y="10"/>
            <a:ext cx="12191979" cy="6857989"/>
          </a:xfrm>
          <a:prstGeom prst="rect">
            <a:avLst/>
          </a:prstGeom>
        </p:spPr>
      </p:pic>
      <p:sp>
        <p:nvSpPr>
          <p:cNvPr id="16" name="Freeform: Shape 15">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D5D12016-6EE5-4F4A-BC99-A56493E60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7507"/>
            <a:ext cx="12191999" cy="5070562"/>
          </a:xfrm>
          <a:prstGeom prst="rect">
            <a:avLst/>
          </a:prstGeom>
          <a:gradFill flip="none" rotWithShape="1">
            <a:gsLst>
              <a:gs pos="50000">
                <a:srgbClr val="000000">
                  <a:alpha val="37000"/>
                </a:srgbClr>
              </a:gs>
              <a:gs pos="80000">
                <a:srgbClr val="000000">
                  <a:alpha val="22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CF44B-D21A-BF82-9740-46E839CC218E}"/>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r>
              <a:rPr lang="en-US" sz="4800" cap="all" spc="300" dirty="0">
                <a:solidFill>
                  <a:srgbClr val="FFFFFF"/>
                </a:solidFill>
              </a:rPr>
              <a:t>Demonstration</a:t>
            </a:r>
          </a:p>
        </p:txBody>
      </p:sp>
      <p:sp>
        <p:nvSpPr>
          <p:cNvPr id="20" name="Freeform: Shape 19">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2" name="Straight Connector 21">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329612"/>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A43ABB1434B84D8D2EBDB64FC4886E" ma:contentTypeVersion="14" ma:contentTypeDescription="Create a new document." ma:contentTypeScope="" ma:versionID="cfc5a78a2b26eaf49c8cf43aec4c7da6">
  <xsd:schema xmlns:xsd="http://www.w3.org/2001/XMLSchema" xmlns:xs="http://www.w3.org/2001/XMLSchema" xmlns:p="http://schemas.microsoft.com/office/2006/metadata/properties" xmlns:ns3="beb4a7a6-ebce-4093-95a1-be3279095ad8" xmlns:ns4="398b27f1-2580-4e7c-9fb9-42b0c903e752" targetNamespace="http://schemas.microsoft.com/office/2006/metadata/properties" ma:root="true" ma:fieldsID="f4b93181ed14ca672094e1b596170c97" ns3:_="" ns4:_="">
    <xsd:import namespace="beb4a7a6-ebce-4093-95a1-be3279095ad8"/>
    <xsd:import namespace="398b27f1-2580-4e7c-9fb9-42b0c903e75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b4a7a6-ebce-4093-95a1-be3279095a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98b27f1-2580-4e7c-9fb9-42b0c903e752"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921A78-26CF-4B89-9E20-95E0F980BA01}">
  <ds:schemaRefs>
    <ds:schemaRef ds:uri="http://schemas.microsoft.com/sharepoint/v3/contenttype/forms"/>
  </ds:schemaRefs>
</ds:datastoreItem>
</file>

<file path=customXml/itemProps2.xml><?xml version="1.0" encoding="utf-8"?>
<ds:datastoreItem xmlns:ds="http://schemas.openxmlformats.org/officeDocument/2006/customXml" ds:itemID="{EFEDFC80-C2AE-45A1-8ACE-D2CA0974B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b4a7a6-ebce-4093-95a1-be3279095ad8"/>
    <ds:schemaRef ds:uri="398b27f1-2580-4e7c-9fb9-42b0c903e7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43E536-FF97-4B8D-8EA7-F4295806AE66}">
  <ds:schemaRefs>
    <ds:schemaRef ds:uri="http://purl.org/dc/dcmitype/"/>
    <ds:schemaRef ds:uri="http://schemas.microsoft.com/office/2006/documentManagement/types"/>
    <ds:schemaRef ds:uri="http://purl.org/dc/elements/1.1/"/>
    <ds:schemaRef ds:uri="http://purl.org/dc/terms/"/>
    <ds:schemaRef ds:uri="http://www.w3.org/XML/1998/namespace"/>
    <ds:schemaRef ds:uri="398b27f1-2580-4e7c-9fb9-42b0c903e752"/>
    <ds:schemaRef ds:uri="http://schemas.microsoft.com/office/2006/metadata/properties"/>
    <ds:schemaRef ds:uri="http://schemas.openxmlformats.org/package/2006/metadata/core-properties"/>
    <ds:schemaRef ds:uri="http://schemas.microsoft.com/office/infopath/2007/PartnerControls"/>
    <ds:schemaRef ds:uri="beb4a7a6-ebce-4093-95a1-be3279095ad8"/>
  </ds:schemaRefs>
</ds:datastoreItem>
</file>

<file path=docProps/app.xml><?xml version="1.0" encoding="utf-8"?>
<Properties xmlns="http://schemas.openxmlformats.org/officeDocument/2006/extended-properties" xmlns:vt="http://schemas.openxmlformats.org/officeDocument/2006/docPropsVTypes">
  <TotalTime>326</TotalTime>
  <Words>823</Words>
  <Application>Microsoft Office PowerPoint</Application>
  <PresentationFormat>Widescreen</PresentationFormat>
  <Paragraphs>90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Walbaum Display</vt:lpstr>
      <vt:lpstr>Walbaum Display (Body)</vt:lpstr>
      <vt:lpstr>Wingdings</vt:lpstr>
      <vt:lpstr>RegattaVTI</vt:lpstr>
      <vt:lpstr>Airline Management System</vt:lpstr>
      <vt:lpstr>Introduction to the Idea:</vt:lpstr>
      <vt:lpstr>Tools used for implementation</vt:lpstr>
      <vt:lpstr>Functionalities of the Product: </vt:lpstr>
      <vt:lpstr>ERD of the Database:</vt:lpstr>
      <vt:lpstr>Overview of the GUI</vt:lpstr>
      <vt:lpstr>Snippets  of the GUI: </vt:lpstr>
      <vt:lpstr>Views, Triggers and Stored Procedures</vt:lpstr>
      <vt:lpstr>Demonstration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Airport Management System</dc:title>
  <dc:creator>Mehar Ali Ahmed</dc:creator>
  <cp:lastModifiedBy>Mahad Mohtashim</cp:lastModifiedBy>
  <cp:revision>3</cp:revision>
  <dcterms:created xsi:type="dcterms:W3CDTF">2022-12-23T00:08:12Z</dcterms:created>
  <dcterms:modified xsi:type="dcterms:W3CDTF">2022-12-23T06:34:40Z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0x01010081A43ABB1434B84D8D2EBDB64FC4886E</vt:lpwstr>
  </property>
</Properties>
</file>